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9144000" cy="5715000" type="screen16x1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218" d="100"/>
          <a:sy n="218" d="100"/>
        </p:scale>
        <p:origin x="-1192" y="-112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4569-C493-1B45-8EAE-B812B52F93E1}" type="datetimeFigureOut">
              <a:rPr lang="en-US" smtClean="0"/>
              <a:t>6/5/17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822F-7C51-6540-8A84-5D831564E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629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4569-C493-1B45-8EAE-B812B52F93E1}" type="datetimeFigureOut">
              <a:rPr lang="en-US" smtClean="0"/>
              <a:t>6/5/17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822F-7C51-6540-8A84-5D831564E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31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4064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4064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4569-C493-1B45-8EAE-B812B52F93E1}" type="datetimeFigureOut">
              <a:rPr lang="en-US" smtClean="0"/>
              <a:t>6/5/17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822F-7C51-6540-8A84-5D831564E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46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4569-C493-1B45-8EAE-B812B52F93E1}" type="datetimeFigureOut">
              <a:rPr lang="en-US" smtClean="0"/>
              <a:t>6/5/17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822F-7C51-6540-8A84-5D831564E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039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4569-C493-1B45-8EAE-B812B52F93E1}" type="datetimeFigureOut">
              <a:rPr lang="en-US" smtClean="0"/>
              <a:t>6/5/17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822F-7C51-6540-8A84-5D831564E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93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4569-C493-1B45-8EAE-B812B52F93E1}" type="datetimeFigureOut">
              <a:rPr lang="en-US" smtClean="0"/>
              <a:t>6/5/17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822F-7C51-6540-8A84-5D831564E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178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4569-C493-1B45-8EAE-B812B52F93E1}" type="datetimeFigureOut">
              <a:rPr lang="en-US" smtClean="0"/>
              <a:t>6/5/17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822F-7C51-6540-8A84-5D831564E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79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4569-C493-1B45-8EAE-B812B52F93E1}" type="datetimeFigureOut">
              <a:rPr lang="en-US" smtClean="0"/>
              <a:t>6/5/17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822F-7C51-6540-8A84-5D831564E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168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4569-C493-1B45-8EAE-B812B52F93E1}" type="datetimeFigureOut">
              <a:rPr lang="en-US" smtClean="0"/>
              <a:t>6/5/17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822F-7C51-6540-8A84-5D831564E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92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4569-C493-1B45-8EAE-B812B52F93E1}" type="datetimeFigureOut">
              <a:rPr lang="en-US" smtClean="0"/>
              <a:t>6/5/17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822F-7C51-6540-8A84-5D831564E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48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4569-C493-1B45-8EAE-B812B52F93E1}" type="datetimeFigureOut">
              <a:rPr lang="en-US" smtClean="0"/>
              <a:t>6/5/17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8822F-7C51-6540-8A84-5D831564E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889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D54569-C493-1B45-8EAE-B812B52F93E1}" type="datetimeFigureOut">
              <a:rPr lang="en-US" smtClean="0"/>
              <a:t>6/5/17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8822F-7C51-6540-8A84-5D831564E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835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an-01-.7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13756"/>
            <a:ext cx="1828800" cy="1306286"/>
          </a:xfrm>
          <a:prstGeom prst="rect">
            <a:avLst/>
          </a:prstGeom>
        </p:spPr>
      </p:pic>
      <p:pic>
        <p:nvPicPr>
          <p:cNvPr id="5" name="Picture 4" descr="mean-01-.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13756"/>
            <a:ext cx="1828800" cy="1306286"/>
          </a:xfrm>
          <a:prstGeom prst="rect">
            <a:avLst/>
          </a:prstGeom>
        </p:spPr>
      </p:pic>
      <p:pic>
        <p:nvPicPr>
          <p:cNvPr id="6" name="Picture 5" descr="mean-01-.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13756"/>
            <a:ext cx="1828800" cy="1306286"/>
          </a:xfrm>
          <a:prstGeom prst="rect">
            <a:avLst/>
          </a:prstGeom>
        </p:spPr>
      </p:pic>
      <p:pic>
        <p:nvPicPr>
          <p:cNvPr id="7" name="Picture 6" descr="sst-01-mean_N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704"/>
            <a:ext cx="1828800" cy="1306286"/>
          </a:xfrm>
          <a:prstGeom prst="rect">
            <a:avLst/>
          </a:prstGeom>
        </p:spPr>
      </p:pic>
      <p:pic>
        <p:nvPicPr>
          <p:cNvPr id="8" name="Picture 7" descr="sst-01-mean_zero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12704"/>
            <a:ext cx="1828800" cy="13062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184007" y="514057"/>
            <a:ext cx="6078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January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246881" y="56305"/>
            <a:ext cx="14792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[R] no sightings removed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128986" y="55253"/>
            <a:ext cx="136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[R] no sightings zeroed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4045591" y="56305"/>
            <a:ext cx="12263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Common areas &gt;.75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5880868" y="56305"/>
            <a:ext cx="1161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Common areas &gt;.8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34913" y="56305"/>
            <a:ext cx="1161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Common areas &gt;.9</a:t>
            </a:r>
          </a:p>
        </p:txBody>
      </p:sp>
      <p:pic>
        <p:nvPicPr>
          <p:cNvPr id="16" name="Picture 15" descr="mean-02-.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518990"/>
            <a:ext cx="1828800" cy="1306286"/>
          </a:xfrm>
          <a:prstGeom prst="rect">
            <a:avLst/>
          </a:prstGeom>
        </p:spPr>
      </p:pic>
      <p:pic>
        <p:nvPicPr>
          <p:cNvPr id="17" name="Picture 16" descr="mean-02-.75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518990"/>
            <a:ext cx="1828800" cy="1306286"/>
          </a:xfrm>
          <a:prstGeom prst="rect">
            <a:avLst/>
          </a:prstGeom>
        </p:spPr>
      </p:pic>
      <p:pic>
        <p:nvPicPr>
          <p:cNvPr id="18" name="Picture 17" descr="mean-02-.9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518990"/>
            <a:ext cx="1828800" cy="1306286"/>
          </a:xfrm>
          <a:prstGeom prst="rect">
            <a:avLst/>
          </a:prstGeom>
        </p:spPr>
      </p:pic>
      <p:pic>
        <p:nvPicPr>
          <p:cNvPr id="19" name="Picture 18" descr="sst-02-mean_NA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8990"/>
            <a:ext cx="1828800" cy="1306286"/>
          </a:xfrm>
          <a:prstGeom prst="rect">
            <a:avLst/>
          </a:prstGeom>
        </p:spPr>
      </p:pic>
      <p:pic>
        <p:nvPicPr>
          <p:cNvPr id="20" name="Picture 19" descr="sst-02-mean_zeros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518990"/>
            <a:ext cx="1828800" cy="130628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 rot="16200000">
            <a:off x="-209655" y="1851405"/>
            <a:ext cx="6591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February</a:t>
            </a:r>
            <a:endParaRPr lang="en-US" sz="1000" dirty="0"/>
          </a:p>
        </p:txBody>
      </p:sp>
      <p:pic>
        <p:nvPicPr>
          <p:cNvPr id="22" name="Picture 21" descr="sst-03-mean_NA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5276"/>
            <a:ext cx="1828800" cy="1306286"/>
          </a:xfrm>
          <a:prstGeom prst="rect">
            <a:avLst/>
          </a:prstGeom>
        </p:spPr>
      </p:pic>
      <p:pic>
        <p:nvPicPr>
          <p:cNvPr id="23" name="Picture 22" descr="sst-03-mean_zeros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825276"/>
            <a:ext cx="1828800" cy="1306286"/>
          </a:xfrm>
          <a:prstGeom prst="rect">
            <a:avLst/>
          </a:prstGeom>
        </p:spPr>
      </p:pic>
      <p:pic>
        <p:nvPicPr>
          <p:cNvPr id="24" name="Picture 23" descr="mean-03-.8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825276"/>
            <a:ext cx="1828800" cy="1306286"/>
          </a:xfrm>
          <a:prstGeom prst="rect">
            <a:avLst/>
          </a:prstGeom>
        </p:spPr>
      </p:pic>
      <p:pic>
        <p:nvPicPr>
          <p:cNvPr id="25" name="Picture 24" descr="mean-03-.9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825276"/>
            <a:ext cx="1828800" cy="1306286"/>
          </a:xfrm>
          <a:prstGeom prst="rect">
            <a:avLst/>
          </a:prstGeom>
        </p:spPr>
      </p:pic>
      <p:pic>
        <p:nvPicPr>
          <p:cNvPr id="26" name="Picture 25" descr="mean-03-.75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825276"/>
            <a:ext cx="1828800" cy="130628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 rot="16200000">
            <a:off x="-144949" y="3153155"/>
            <a:ext cx="5220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March</a:t>
            </a:r>
            <a:endParaRPr lang="en-US" sz="1000" dirty="0"/>
          </a:p>
        </p:txBody>
      </p:sp>
      <p:pic>
        <p:nvPicPr>
          <p:cNvPr id="28" name="Picture 27" descr="mean-04-.8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850" y="4131562"/>
            <a:ext cx="1828800" cy="1306286"/>
          </a:xfrm>
          <a:prstGeom prst="rect">
            <a:avLst/>
          </a:prstGeom>
        </p:spPr>
      </p:pic>
      <p:pic>
        <p:nvPicPr>
          <p:cNvPr id="29" name="Picture 28" descr="mean-04-.9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4131562"/>
            <a:ext cx="1828800" cy="1306286"/>
          </a:xfrm>
          <a:prstGeom prst="rect">
            <a:avLst/>
          </a:prstGeom>
        </p:spPr>
      </p:pic>
      <p:pic>
        <p:nvPicPr>
          <p:cNvPr id="30" name="Picture 29" descr="mean-04-.75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4131562"/>
            <a:ext cx="1828800" cy="1306286"/>
          </a:xfrm>
          <a:prstGeom prst="rect">
            <a:avLst/>
          </a:prstGeom>
        </p:spPr>
      </p:pic>
      <p:pic>
        <p:nvPicPr>
          <p:cNvPr id="31" name="Picture 30" descr="sst-04-mean_NA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31562"/>
            <a:ext cx="1828800" cy="1306286"/>
          </a:xfrm>
          <a:prstGeom prst="rect">
            <a:avLst/>
          </a:prstGeom>
        </p:spPr>
      </p:pic>
      <p:pic>
        <p:nvPicPr>
          <p:cNvPr id="32" name="Picture 31" descr="sst-04-mean_zeros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131562"/>
            <a:ext cx="1828800" cy="130628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 rot="16200000">
            <a:off x="-98832" y="4444177"/>
            <a:ext cx="4298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April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2858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sst-06-mean_N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0606"/>
            <a:ext cx="1828800" cy="1306286"/>
          </a:xfrm>
          <a:prstGeom prst="rect">
            <a:avLst/>
          </a:prstGeom>
        </p:spPr>
      </p:pic>
      <p:pic>
        <p:nvPicPr>
          <p:cNvPr id="16" name="Picture 15" descr="sst-05-mean_zer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13756"/>
            <a:ext cx="1828800" cy="1306286"/>
          </a:xfrm>
          <a:prstGeom prst="rect">
            <a:avLst/>
          </a:prstGeom>
        </p:spPr>
      </p:pic>
      <p:pic>
        <p:nvPicPr>
          <p:cNvPr id="18" name="Picture 17" descr="mean-05-.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5621"/>
            <a:ext cx="1828800" cy="1306286"/>
          </a:xfrm>
          <a:prstGeom prst="rect">
            <a:avLst/>
          </a:prstGeom>
        </p:spPr>
      </p:pic>
      <p:pic>
        <p:nvPicPr>
          <p:cNvPr id="19" name="Picture 18" descr="mean-05-.7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24320"/>
            <a:ext cx="1828800" cy="1306286"/>
          </a:xfrm>
          <a:prstGeom prst="rect">
            <a:avLst/>
          </a:prstGeom>
        </p:spPr>
      </p:pic>
      <p:pic>
        <p:nvPicPr>
          <p:cNvPr id="20" name="Picture 19" descr="mean-05-.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13756"/>
            <a:ext cx="1828800" cy="1306286"/>
          </a:xfrm>
          <a:prstGeom prst="rect">
            <a:avLst/>
          </a:prstGeom>
        </p:spPr>
      </p:pic>
      <p:pic>
        <p:nvPicPr>
          <p:cNvPr id="15" name="Picture 14" descr="sst-05-mean_NA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8" y="213756"/>
            <a:ext cx="1828800" cy="13062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87826" y="517904"/>
            <a:ext cx="415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May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246881" y="56305"/>
            <a:ext cx="14792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[R] no sightings removed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2128986" y="55253"/>
            <a:ext cx="136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[R] no sightings zeroed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4045591" y="56305"/>
            <a:ext cx="12263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Common areas &gt;.75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5880868" y="56305"/>
            <a:ext cx="1161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Common areas &gt;.8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34913" y="56305"/>
            <a:ext cx="1161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Common areas &gt;.9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92135" y="1851405"/>
            <a:ext cx="4241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June</a:t>
            </a:r>
            <a:endParaRPr lang="en-US" sz="1000" dirty="0"/>
          </a:p>
        </p:txBody>
      </p:sp>
      <p:pic>
        <p:nvPicPr>
          <p:cNvPr id="21" name="Picture 20" descr="mean-06-.9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533430"/>
            <a:ext cx="1828800" cy="1306286"/>
          </a:xfrm>
          <a:prstGeom prst="rect">
            <a:avLst/>
          </a:prstGeom>
        </p:spPr>
      </p:pic>
      <p:pic>
        <p:nvPicPr>
          <p:cNvPr id="22" name="Picture 21" descr="mean-06-.8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533430"/>
            <a:ext cx="1828800" cy="1306286"/>
          </a:xfrm>
          <a:prstGeom prst="rect">
            <a:avLst/>
          </a:prstGeom>
        </p:spPr>
      </p:pic>
      <p:pic>
        <p:nvPicPr>
          <p:cNvPr id="23" name="Picture 22" descr="mean-06-.75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412" y="1530606"/>
            <a:ext cx="1828800" cy="1306286"/>
          </a:xfrm>
          <a:prstGeom prst="rect">
            <a:avLst/>
          </a:prstGeom>
        </p:spPr>
      </p:pic>
      <p:pic>
        <p:nvPicPr>
          <p:cNvPr id="24" name="Picture 23" descr="sst-06-mean_zeros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533430"/>
            <a:ext cx="1828800" cy="130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398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6881" y="56305"/>
            <a:ext cx="67516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Creating an SST box</a:t>
            </a:r>
          </a:p>
          <a:p>
            <a:r>
              <a:rPr lang="en-US" sz="1000" dirty="0"/>
              <a:t>	</a:t>
            </a:r>
            <a:r>
              <a:rPr lang="en-US" sz="1000" dirty="0" smtClean="0"/>
              <a:t>-Loggerhead closure comes into effect June 1</a:t>
            </a:r>
            <a:r>
              <a:rPr lang="en-US" sz="1000" baseline="30000" dirty="0" smtClean="0"/>
              <a:t>st</a:t>
            </a:r>
            <a:r>
              <a:rPr lang="en-US" sz="1000" dirty="0" smtClean="0"/>
              <a:t>, ideally box would be based on conditions in Jan-May ahead of closure</a:t>
            </a:r>
          </a:p>
          <a:p>
            <a:r>
              <a:rPr lang="en-US" sz="1000" dirty="0"/>
              <a:t>	</a:t>
            </a:r>
            <a:r>
              <a:rPr lang="en-US" sz="1000" dirty="0" smtClean="0"/>
              <a:t>-Jan </a:t>
            </a:r>
            <a:r>
              <a:rPr lang="mr-IN" sz="1000" dirty="0" smtClean="0"/>
              <a:t>–</a:t>
            </a:r>
            <a:r>
              <a:rPr lang="en-US" sz="1000" dirty="0" smtClean="0"/>
              <a:t> Apr have large concurrent patches of &gt;.75 [R]</a:t>
            </a:r>
            <a:endParaRPr lang="en-US" sz="1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08" y="671945"/>
            <a:ext cx="2465964" cy="22876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70288" y="934420"/>
            <a:ext cx="27021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By summing the binary monthly plots from Jan - Apr, we can see the persistence of highly (&gt;.75) pixels.</a:t>
            </a:r>
          </a:p>
          <a:p>
            <a:endParaRPr lang="en-US" sz="1000" dirty="0"/>
          </a:p>
          <a:p>
            <a:r>
              <a:rPr lang="en-US" sz="1000" dirty="0" smtClean="0"/>
              <a:t>e.g. green pixels were &gt;.75 in all 4 months (Jan, Feb, Mar, Apr); grey pixels were &gt;.75 in zero months.</a:t>
            </a:r>
            <a:endParaRPr lang="en-US" sz="1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08" y="3018952"/>
            <a:ext cx="2468880" cy="21031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22167" y="3150569"/>
            <a:ext cx="27021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This SST box roughly covers pixels with the highest persistence in correlation across the four months.</a:t>
            </a:r>
          </a:p>
          <a:p>
            <a:endParaRPr lang="en-US" sz="1000" dirty="0"/>
          </a:p>
          <a:p>
            <a:r>
              <a:rPr lang="en-US" sz="1000" dirty="0" smtClean="0"/>
              <a:t>When we look at the correlations between spatial averages of monthly SSTs within the box and # turtle sightings, we see R values are still quite high (even though we’ve moved from individual pixels to a box).</a:t>
            </a:r>
            <a:endParaRPr lang="en-US" sz="1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743" y="4134877"/>
            <a:ext cx="2112533" cy="869272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963407" y="4549862"/>
            <a:ext cx="1334062" cy="780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633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6-05 at 4.35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90" y="765369"/>
            <a:ext cx="8272345" cy="37343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6881" y="56305"/>
            <a:ext cx="1375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Creating a closure rule</a:t>
            </a:r>
          </a:p>
          <a:p>
            <a:r>
              <a:rPr lang="en-US" sz="1000" dirty="0"/>
              <a:t>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23688" y="519148"/>
            <a:ext cx="52515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Relationship between spatial averages of monthly SST within box and number of turtle sightings</a:t>
            </a:r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240108" y="4697099"/>
            <a:ext cx="89038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All turtle sightings occurred when the average spatial temperature (Jan </a:t>
            </a:r>
            <a:r>
              <a:rPr lang="mr-IN" sz="1000" dirty="0" smtClean="0"/>
              <a:t>–</a:t>
            </a:r>
            <a:r>
              <a:rPr lang="en-US" sz="1000" dirty="0" smtClean="0"/>
              <a:t> April) within the SST box was &gt; 17.5.</a:t>
            </a:r>
          </a:p>
          <a:p>
            <a:endParaRPr lang="en-US" sz="1000" dirty="0"/>
          </a:p>
          <a:p>
            <a:r>
              <a:rPr lang="en-US" sz="1000" dirty="0" smtClean="0"/>
              <a:t>A potential rule might be, implement the loggerhead closure when average monthly temps are &gt; 17.5 within the box for one or more months between January </a:t>
            </a:r>
            <a:r>
              <a:rPr lang="mr-IN" sz="1000" dirty="0" smtClean="0"/>
              <a:t>–</a:t>
            </a:r>
            <a:r>
              <a:rPr lang="en-US" sz="1000" dirty="0" smtClean="0"/>
              <a:t> April (inclusive). It seems important to not make the rule too targeted in time/space, given that we are working with </a:t>
            </a:r>
            <a:r>
              <a:rPr lang="en-US" sz="1000" dirty="0" err="1" smtClean="0"/>
              <a:t>gappy</a:t>
            </a:r>
            <a:r>
              <a:rPr lang="en-US" sz="1000" dirty="0" smtClean="0"/>
              <a:t> sighting data and a relatively coarse SST temporal resolution.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45132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6881" y="56305"/>
            <a:ext cx="1749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Comparison with ENSO index</a:t>
            </a:r>
          </a:p>
          <a:p>
            <a:r>
              <a:rPr lang="en-US" sz="1000" dirty="0"/>
              <a:t>	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7129" y="581545"/>
            <a:ext cx="8840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Across Jan, Feb, Mar and April, the turtle sightings time-series is always more correlated with the SST box than the ENSO index.</a:t>
            </a:r>
          </a:p>
          <a:p>
            <a:r>
              <a:rPr lang="en-US" sz="1000" dirty="0"/>
              <a:t>	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535"/>
            <a:ext cx="9144000" cy="108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74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1441</TotalTime>
  <Words>316</Words>
  <Application>Microsoft Macintosh PowerPoint</Application>
  <PresentationFormat>On-screen Show (16:10)</PresentationFormat>
  <Paragraphs>35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NOAA ERD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Heather Welch</dc:creator>
  <cp:lastModifiedBy>Heather Welch</cp:lastModifiedBy>
  <cp:revision>10</cp:revision>
  <dcterms:created xsi:type="dcterms:W3CDTF">2017-06-05T19:23:20Z</dcterms:created>
  <dcterms:modified xsi:type="dcterms:W3CDTF">2017-06-06T19:24:36Z</dcterms:modified>
</cp:coreProperties>
</file>